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D_5C48CCA2.xml" ContentType="application/vnd.ms-powerpoint.comments+xml"/>
  <Override PartName="/ppt/comments/modernComment_123_8600D7E9.xml" ContentType="application/vnd.ms-powerpoint.comments+xml"/>
  <Override PartName="/ppt/comments/modernComment_125_31107BB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4"/>
  </p:sldMasterIdLst>
  <p:notesMasterIdLst>
    <p:notesMasterId r:id="rId17"/>
  </p:notesMasterIdLst>
  <p:handoutMasterIdLst>
    <p:handoutMasterId r:id="rId18"/>
  </p:handoutMasterIdLst>
  <p:sldIdLst>
    <p:sldId id="284" r:id="rId5"/>
    <p:sldId id="269" r:id="rId6"/>
    <p:sldId id="285" r:id="rId7"/>
    <p:sldId id="289" r:id="rId8"/>
    <p:sldId id="286" r:id="rId9"/>
    <p:sldId id="287" r:id="rId10"/>
    <p:sldId id="288" r:id="rId11"/>
    <p:sldId id="291" r:id="rId12"/>
    <p:sldId id="290" r:id="rId13"/>
    <p:sldId id="292" r:id="rId14"/>
    <p:sldId id="294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F48302-2E40-8B7D-D420-EDC3DB74A7D9}" name="Freya McLean" initials="FM" userId="S::f.mclean@arts.ac.uk::61dc2d81-f42b-468f-b4ab-7f63fabd267b" providerId="AD"/>
  <p188:author id="{E3182187-C73B-E93E-FE84-589438D46B23}" name="Mimi Jones" initials="" userId="S::m.jones@arts.ac.uk::1ef4bb5e-90e4-4d88-9378-3ff2b7981259" providerId="AD"/>
  <p188:author id="{E772459C-FA98-5228-5DC2-49E599DDF7BD}" name="Amanda Mattsson" initials="AM" userId="S::a.mattsson@arts.ac.uk::2eb85e4e-78a3-40d2-bd33-019fead50a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Heselden" initials="MH" lastIdx="4" clrIdx="0">
    <p:extLst>
      <p:ext uri="{19B8F6BF-5375-455C-9EA6-DF929625EA0E}">
        <p15:presenceInfo xmlns:p15="http://schemas.microsoft.com/office/powerpoint/2012/main" userId="S::m.heselden@arts.ac.uk::cec0677e-25a5-4eed-9fef-b4e71eca8c11" providerId="AD"/>
      </p:ext>
    </p:extLst>
  </p:cmAuthor>
  <p:cmAuthor id="2" name="Stephanie Feather" initials="SF" lastIdx="3" clrIdx="1">
    <p:extLst>
      <p:ext uri="{19B8F6BF-5375-455C-9EA6-DF929625EA0E}">
        <p15:presenceInfo xmlns:p15="http://schemas.microsoft.com/office/powerpoint/2012/main" userId="S::s.feather@arts.ac.uk::27174df1-a550-411e-9b86-4d4953a57290" providerId="AD"/>
      </p:ext>
    </p:extLst>
  </p:cmAuthor>
  <p:cmAuthor id="3" name="Barbara Denton" initials="BD" lastIdx="14" clrIdx="2">
    <p:extLst>
      <p:ext uri="{19B8F6BF-5375-455C-9EA6-DF929625EA0E}">
        <p15:presenceInfo xmlns:p15="http://schemas.microsoft.com/office/powerpoint/2012/main" userId="S-1-5-21-2706140998-3416399097-4274183996-295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D0"/>
    <a:srgbClr val="002F34"/>
    <a:srgbClr val="191718"/>
    <a:srgbClr val="FFFFFF"/>
    <a:srgbClr val="F2F2F2"/>
    <a:srgbClr val="F26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E216A-2F31-B62A-8DBB-4E41B08D91B6}" v="6" dt="2024-04-08T08:41:58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3"/>
    <p:restoredTop sz="94674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0D_5C48CC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B44312-4218-4F30-B9DC-B0976B8AAEAF}" authorId="{39F48302-2E40-8B7D-D420-EDC3DB74A7D9}" created="2024-02-12T16:43:14.236">
    <pc:sldMkLst xmlns:pc="http://schemas.microsoft.com/office/powerpoint/2013/main/command">
      <pc:docMk/>
      <pc:sldMk cId="1548274850" sldId="269"/>
    </pc:sldMkLst>
    <p188:txBody>
      <a:bodyPr/>
      <a:lstStyle/>
      <a:p>
        <a:r>
          <a:rPr lang="en-GB"/>
          <a:t>There are enough illustrations to have one on each page if that is preferred</a:t>
        </a:r>
      </a:p>
    </p188:txBody>
  </p188:cm>
</p188:cmLst>
</file>

<file path=ppt/comments/modernComment_123_8600D7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C50E97-D98F-4A48-A88C-380C86B4166E}" authorId="{E772459C-FA98-5228-5DC2-49E599DDF7BD}" created="2024-02-21T13:04:38.799" startDate="2024-02-21T13:04:38.799" dueDate="2024-02-21T13:04:38.799" assignedTo="{39F48302-2E40-8B7D-D420-EDC3DB74A7D9}" title="Can we add a QR code to our instagram channel here? @Freya McLean https://dev.arts.ac.uk/qr-code-generator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48202217" sldId="291"/>
      <ac:spMk id="7" creationId="{CAE843FB-C929-DF21-5C62-A6504D974B2A}"/>
      <ac:txMk cp="37" len="188">
        <ac:context len="228" hash="1285186422"/>
      </ac:txMk>
    </ac:txMkLst>
    <p188:pos x="4716780" y="2080260"/>
    <p188:replyLst>
      <p188:reply id="{02D09F96-C076-4841-98E4-645DCDB12D12}" authorId="{E772459C-FA98-5228-5DC2-49E599DDF7BD}" created="2024-02-21T13:05:21.005">
        <p188:txBody>
          <a:bodyPr/>
          <a:lstStyle/>
          <a:p>
            <a:r>
              <a:rPr lang="en-GB"/>
              <a:t>Can we also add a section about signing up to the newsletter on a separate slide with a QR code linking through to it? [@Freya McLean] </a:t>
            </a:r>
          </a:p>
        </p188:txBody>
      </p188:reply>
    </p188:replyLst>
    <p188:txBody>
      <a:bodyPr/>
      <a:lstStyle/>
      <a:p>
        <a:r>
          <a:rPr lang="en-GB"/>
          <a:t>Can we add a QR code to our instagram channel here? [@Freya McLean] 
https://dev.arts.ac.uk/qr-code-generator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2-21T13:04:38.799" id="{7E38C909-E3BB-4DA1-A9DE-39CF6000A12B}">
              <p228:atrbtn authorId="{E772459C-FA98-5228-5DC2-49E599DDF7BD}"/>
              <p228:anchr>
                <p228:comment id="{7AC50E97-D98F-4A48-A88C-380C86B4166E}"/>
              </p228:anchr>
              <p228:add/>
            </p228:event>
            <p228:event time="2024-02-21T13:04:38.799" id="{EFE8240A-0444-4AFE-88D3-D18DBDAFC164}">
              <p228:atrbtn authorId="{E772459C-FA98-5228-5DC2-49E599DDF7BD}"/>
              <p228:anchr>
                <p228:comment id="{7AC50E97-D98F-4A48-A88C-380C86B4166E}"/>
              </p228:anchr>
              <p228:asgn authorId="{39F48302-2E40-8B7D-D420-EDC3DB74A7D9}"/>
            </p228:event>
            <p228:event time="2024-02-21T13:04:38.799" id="{4D5A6BC1-0AA4-4E42-AE28-050F0831C9C8}">
              <p228:atrbtn authorId="{E772459C-FA98-5228-5DC2-49E599DDF7BD}"/>
              <p228:anchr>
                <p228:comment id="{7AC50E97-D98F-4A48-A88C-380C86B4166E}"/>
              </p228:anchr>
              <p228:title val="Can we add a QR code to our instagram channel here? @Freya McLean https://dev.arts.ac.uk/qr-code-generator"/>
            </p228:event>
            <p228:event time="2024-02-21T13:04:38.799" id="{2B824535-ED37-4887-8CA4-706BC961AD39}">
              <p228:atrbtn authorId="{E772459C-FA98-5228-5DC2-49E599DDF7BD}"/>
              <p228:anchr>
                <p228:comment id="{7AC50E97-D98F-4A48-A88C-380C86B4166E}"/>
              </p228:anchr>
              <p228:date stDt="2024-02-21T13:04:38.799" endDt="2024-02-21T13:04:38.799"/>
            </p228:event>
          </p228:history>
        </p228:taskDetails>
      </p:ext>
    </p188:extLst>
  </p188:cm>
</p188:cmLst>
</file>

<file path=ppt/comments/modernComment_125_31107B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7B977F-8BB4-4431-9118-2ED5F6237FF4}" authorId="{E772459C-FA98-5228-5DC2-49E599DDF7BD}" created="2024-02-21T13:07:04.776">
    <pc:sldMkLst xmlns:pc="http://schemas.microsoft.com/office/powerpoint/2013/main/command">
      <pc:docMk/>
      <pc:sldMk cId="823163837" sldId="293"/>
    </pc:sldMkLst>
    <p188:txBody>
      <a:bodyPr/>
      <a:lstStyle/>
      <a:p>
        <a:r>
          <a:rPr lang="en-GB"/>
          <a:t>[@Freya McLean] I noticed the newsletter is on this slide! Maybe we can split these out?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 descr="University of the Arts London logo">
            <a:extLst>
              <a:ext uri="{FF2B5EF4-FFF2-40B4-BE49-F238E27FC236}">
                <a16:creationId xmlns:a16="http://schemas.microsoft.com/office/drawing/2014/main" id="{1025A320-E4CA-354D-A5BF-C16C4A237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>
          <a:xfrm>
            <a:off x="443632" y="279624"/>
            <a:ext cx="1673385" cy="872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291" y="1620000"/>
            <a:ext cx="11232284" cy="362021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291" y="5625950"/>
            <a:ext cx="11232284" cy="971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8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8E0B70-5C30-5847-8AEF-774CFAD7E2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58CE39-2EA0-9949-BF9D-697281F61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426" y="1592263"/>
            <a:ext cx="5616574" cy="435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A0B221D-7C49-BD4E-B0DD-913726BFF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620977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statement text or quote in the space, use 34pt or 24pt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BF62A9F-E54A-8247-81D9-A2A24B24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5481950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/>
              <a:t> Image credit</a:t>
            </a:r>
            <a:br>
              <a:rPr lang="en-US"/>
            </a:br>
            <a:r>
              <a:rPr lang="en-US"/>
              <a:t> goes here</a:t>
            </a:r>
          </a:p>
        </p:txBody>
      </p:sp>
      <p:sp>
        <p:nvSpPr>
          <p:cNvPr id="11" name="Picture Placeholder 10" descr="Add image here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592262"/>
            <a:ext cx="5615999" cy="435768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C2831-8571-0047-869E-580ABE87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484A9623-912E-7349-8C59-A548FA9AD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1D07C53-5F2E-564B-AA5D-C8C104D2E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B8BE1E-EB54-5A43-AA5B-AD876ECA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1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03" y="1592262"/>
            <a:ext cx="5544560" cy="4383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798228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statement text or quote in the space, use 34pt or 24pt text</a:t>
            </a:r>
          </a:p>
        </p:txBody>
      </p:sp>
      <p:sp>
        <p:nvSpPr>
          <p:cNvPr id="10" name="Picture Placeholder 3" descr="Add first of three images here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1" cy="236773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Picture Placeholder 3" descr="Add second image here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438" y="4145976"/>
            <a:ext cx="3636962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Picture Placeholder 3" descr="Add third image here or remaove if not required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48863" y="4145977"/>
            <a:ext cx="1763136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FD15CC-2D5D-A34D-A6E7-81613F6D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">
            <a:extLst>
              <a:ext uri="{FF2B5EF4-FFF2-40B4-BE49-F238E27FC236}">
                <a16:creationId xmlns:a16="http://schemas.microsoft.com/office/drawing/2014/main" id="{14CA43B9-F3D7-A74B-92E3-49015B9D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367B92-1561-E34D-BE06-2C6F86B6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3F0AE9C-EBB9-834E-A3DE-B16392E83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28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3DDAB-073B-FE41-A6AF-4E5A138C354A}"/>
              </a:ext>
            </a:extLst>
          </p:cNvPr>
          <p:cNvSpPr txBox="1"/>
          <p:nvPr userDrawn="1"/>
        </p:nvSpPr>
        <p:spPr>
          <a:xfrm>
            <a:off x="479426" y="1601129"/>
            <a:ext cx="971549" cy="4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Today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2942C-93EA-4F4E-9FE7-97ED1598FA64}"/>
              </a:ext>
            </a:extLst>
          </p:cNvPr>
          <p:cNvSpPr txBox="1"/>
          <p:nvPr userDrawn="1"/>
        </p:nvSpPr>
        <p:spPr>
          <a:xfrm>
            <a:off x="1442733" y="2121634"/>
            <a:ext cx="3120806" cy="1413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January 2020</a:t>
            </a:r>
          </a:p>
          <a:p>
            <a:pPr algn="l"/>
            <a:r>
              <a:rPr lang="en-US" sz="2400"/>
              <a:t>Key milestone 01 and brief explanation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29B702-B3DE-0E4B-A032-9DF36505806E}"/>
              </a:ext>
            </a:extLst>
          </p:cNvPr>
          <p:cNvSpPr txBox="1"/>
          <p:nvPr userDrawn="1"/>
        </p:nvSpPr>
        <p:spPr>
          <a:xfrm>
            <a:off x="2236102" y="4159188"/>
            <a:ext cx="3178958" cy="12608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February 2020</a:t>
            </a:r>
          </a:p>
          <a:p>
            <a:pPr algn="l"/>
            <a:r>
              <a:rPr lang="en-US" sz="2400"/>
              <a:t>Key milestone or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AB991-EC53-7549-843F-B3CDF98CBD5F}"/>
              </a:ext>
            </a:extLst>
          </p:cNvPr>
          <p:cNvSpPr txBox="1"/>
          <p:nvPr userDrawn="1"/>
        </p:nvSpPr>
        <p:spPr>
          <a:xfrm>
            <a:off x="5232400" y="1616529"/>
            <a:ext cx="2700338" cy="4192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March 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ED1ECC-0BD9-3743-8D2D-E05823441A35}"/>
              </a:ext>
            </a:extLst>
          </p:cNvPr>
          <p:cNvSpPr txBox="1"/>
          <p:nvPr userDrawn="1"/>
        </p:nvSpPr>
        <p:spPr>
          <a:xfrm>
            <a:off x="5668960" y="4159188"/>
            <a:ext cx="3198816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April 2020</a:t>
            </a:r>
          </a:p>
          <a:p>
            <a:pPr algn="l"/>
            <a:r>
              <a:rPr lang="en-US" sz="2400"/>
              <a:t>Key milestone or goals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3D4268-F8E4-6849-A550-C1431A22F0C8}"/>
              </a:ext>
            </a:extLst>
          </p:cNvPr>
          <p:cNvSpPr txBox="1"/>
          <p:nvPr userDrawn="1"/>
        </p:nvSpPr>
        <p:spPr>
          <a:xfrm>
            <a:off x="6958380" y="2121633"/>
            <a:ext cx="2312230" cy="10421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May 2020</a:t>
            </a:r>
          </a:p>
          <a:p>
            <a:pPr algn="l"/>
            <a:r>
              <a:rPr lang="en-US" sz="2400"/>
              <a:t>Key stakeholder sign 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5C7AD6-27F5-2C4B-908F-E5DAD2F70D7A}"/>
              </a:ext>
            </a:extLst>
          </p:cNvPr>
          <p:cNvSpPr txBox="1"/>
          <p:nvPr userDrawn="1"/>
        </p:nvSpPr>
        <p:spPr>
          <a:xfrm>
            <a:off x="9045208" y="4159188"/>
            <a:ext cx="2700338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June 2020</a:t>
            </a:r>
          </a:p>
          <a:p>
            <a:pPr algn="l"/>
            <a:r>
              <a:rPr lang="en-US" sz="2400"/>
              <a:t>Project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8505F-017D-C448-8C2E-7EBFF3A15AB8}"/>
              </a:ext>
            </a:extLst>
          </p:cNvPr>
          <p:cNvSpPr txBox="1"/>
          <p:nvPr userDrawn="1"/>
        </p:nvSpPr>
        <p:spPr>
          <a:xfrm>
            <a:off x="9804400" y="1618404"/>
            <a:ext cx="2022743" cy="7749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/>
              <a:t>00 July 2020</a:t>
            </a:r>
          </a:p>
          <a:p>
            <a:pPr algn="l"/>
            <a:r>
              <a:rPr lang="en-US" sz="2400"/>
              <a:t>Roll out</a:t>
            </a:r>
          </a:p>
        </p:txBody>
      </p:sp>
      <p:cxnSp>
        <p:nvCxnSpPr>
          <p:cNvPr id="9" name="Straight Arrow Connector 8" descr="Arrow representing a timeline through a project">
            <a:extLst>
              <a:ext uri="{FF2B5EF4-FFF2-40B4-BE49-F238E27FC236}">
                <a16:creationId xmlns:a16="http://schemas.microsoft.com/office/drawing/2014/main" id="{E2A73C77-45B4-6F40-9DFA-2549E2C443B6}"/>
              </a:ext>
            </a:extLst>
          </p:cNvPr>
          <p:cNvCxnSpPr/>
          <p:nvPr userDrawn="1"/>
        </p:nvCxnSpPr>
        <p:spPr>
          <a:xfrm>
            <a:off x="0" y="3429000"/>
            <a:ext cx="1074102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B80CA9-D612-334D-B547-0EA0546D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9425" y="2068379"/>
            <a:ext cx="2078" cy="1360623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BA5457-1215-D54E-B9A3-E70A18F8A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50975" y="3267440"/>
            <a:ext cx="0" cy="185601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31D2A4-0774-3544-AEBF-B11C2AAA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2236102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4AD4E3-1DB3-0745-8BA0-36872B5EB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48470" y="2068379"/>
            <a:ext cx="0" cy="1352047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F8EBD-245C-374E-B6EF-34F631DF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668960" y="3428999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21D648-1B33-B848-9E28-22C1055A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59600" y="3249637"/>
            <a:ext cx="0" cy="20340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AD7176-913D-F745-878C-3D30A4B1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045208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2E4D0C-D51E-7E41-8739-255B8C76D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4400" y="2393372"/>
            <a:ext cx="0" cy="1033332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9CCB85-D97B-F440-8D23-FE22CAD1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50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4608512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statement text or quote in the space, use 34pt or 24pt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239895-CBF1-9A44-AE0E-97321883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541D261-763F-C74D-B9EC-20280292EC4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66D20-9ED7-F24C-8234-C6723323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">
            <a:extLst>
              <a:ext uri="{FF2B5EF4-FFF2-40B4-BE49-F238E27FC236}">
                <a16:creationId xmlns:a16="http://schemas.microsoft.com/office/drawing/2014/main" id="{14CA43B9-F3D7-A74B-92E3-49015B9D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7B1EEDC-5770-814D-AB47-82F4CC349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21A1AE5-AD2C-2247-A1E6-B60F43EDA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3636961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statement text or quote in the space, use 34pt or 24pt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F3EFB-C9F8-E04B-8B93-5D6DF784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27F85-A326-5B4C-A284-BD4EA17ED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A1DA97-7FEA-2F42-8E12-4BABE52A9A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32400" y="1592263"/>
            <a:ext cx="6480174" cy="4357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0EA739-BE1A-6748-96FD-C4F5683CC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">
            <a:extLst>
              <a:ext uri="{FF2B5EF4-FFF2-40B4-BE49-F238E27FC236}">
                <a16:creationId xmlns:a16="http://schemas.microsoft.com/office/drawing/2014/main" id="{14CA43B9-F3D7-A74B-92E3-49015B9D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7EDDFB0-8C35-B242-B9C7-9FF8CD6E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E590B1C-3001-3A4C-AE2A-BA95BADF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24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6" y="1592263"/>
            <a:ext cx="5545137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CDF47-40D6-0E40-9E93-34D45B6FB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6DD8CF-32FC-E74F-A900-AB93DBD3A1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77C0B9-DA67-F547-AE09-F6A98E6DD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">
            <a:extLst>
              <a:ext uri="{FF2B5EF4-FFF2-40B4-BE49-F238E27FC236}">
                <a16:creationId xmlns:a16="http://schemas.microsoft.com/office/drawing/2014/main" id="{14CA43B9-F3D7-A74B-92E3-49015B9D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FD9081A-76D9-EC44-ADFB-D21AF3669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4D06AF0-C632-9540-8FFF-4243777E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64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A1F960-AF27-6F48-B335-BF1BE9804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1592263"/>
            <a:ext cx="3636962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3FBF2-1F8B-424F-8A94-A7A44155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7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BCDC9-67AD-304F-A641-19C555A7867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59263" y="1592263"/>
            <a:ext cx="7453312" cy="4357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0A0D21-9030-4D45-A211-D39B6B08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">
            <a:extLst>
              <a:ext uri="{FF2B5EF4-FFF2-40B4-BE49-F238E27FC236}">
                <a16:creationId xmlns:a16="http://schemas.microsoft.com/office/drawing/2014/main" id="{14CA43B9-F3D7-A74B-92E3-49015B9D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B66008-C52E-2B4C-B01E-C5B69D18D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526E6-C718-F347-8F04-D3C8E284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25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8546" y="1592262"/>
            <a:ext cx="11232972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2C67CD-2554-614B-9477-42833B528C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1950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/>
              <a:t> Image credit</a:t>
            </a:r>
            <a:br>
              <a:rPr lang="en-US"/>
            </a:br>
            <a:r>
              <a:rPr lang="en-US"/>
              <a:t>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9CCB85-D97B-F440-8D23-FE22CAD1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129248-FBFD-954A-B55D-D93105C099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9043EE-AABB-3D43-B913-B5AE433609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4" name="Picture Placeholder 3" descr="Add first image here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0000" y="1592263"/>
            <a:ext cx="5544563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3" descr="Add second image here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2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695510-C34D-974F-A1F8-C76E12C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7888F1E8-3996-1744-BDE7-96D3D541D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0DE0675-243B-3445-95CC-DB82EBEE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8472E9-D590-4E4B-8E7C-FE262AB4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12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content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162B308-0512-BD4B-A204-B0C00FA050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5E84DA-6071-AD49-ADD8-6ED4561CF1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9" name="Content Placeholder 2" descr="Content box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9424" y="1592262"/>
            <a:ext cx="3636963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7" name="Content Placeholder 2" descr="Content box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2" y="1592262"/>
            <a:ext cx="3673475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30" name="Content Placeholder 2" descr="Content box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75612" y="1592262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18" name="Content Placeholder 2" descr="Content box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1501" y="3856869"/>
            <a:ext cx="3637361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6" name="Content Placeholder 2" descr="Content box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1736" y="3844862"/>
            <a:ext cx="3661002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8" name="Content Placeholder 2" descr="Content box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075612" y="3856869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56DA0C-D1BE-D54E-A66F-1F9B0DA3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Logo">
            <a:extLst>
              <a:ext uri="{FF2B5EF4-FFF2-40B4-BE49-F238E27FC236}">
                <a16:creationId xmlns:a16="http://schemas.microsoft.com/office/drawing/2014/main" id="{0C11A12B-D201-934C-83DE-1B65AE28D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E7991D-0B78-C048-8751-2356A80F5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6F30593-54C3-7444-BD6C-62F7EBAC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61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r statement – symb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489662"/>
            <a:ext cx="9290050" cy="1878676"/>
          </a:xfrm>
        </p:spPr>
        <p:txBody>
          <a:bodyPr anchor="ctr"/>
          <a:lstStyle>
            <a:lvl1pPr algn="ctr">
              <a:lnSpc>
                <a:spcPct val="110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title, quote or statement text </a:t>
            </a:r>
            <a:br>
              <a:rPr lang="en-US"/>
            </a:br>
            <a:r>
              <a:rPr lang="en-US"/>
              <a:t>2 lines max</a:t>
            </a:r>
            <a:endParaRPr lang="en-GB"/>
          </a:p>
        </p:txBody>
      </p:sp>
      <p:grpSp>
        <p:nvGrpSpPr>
          <p:cNvPr id="7" name="Group 6" descr="Large UAL brand colon symbol">
            <a:extLst>
              <a:ext uri="{FF2B5EF4-FFF2-40B4-BE49-F238E27FC236}">
                <a16:creationId xmlns:a16="http://schemas.microsoft.com/office/drawing/2014/main" id="{E4E37A13-D473-BA40-9527-A26177D39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156662" y="610986"/>
            <a:ext cx="1878676" cy="5636027"/>
            <a:chOff x="3429000" y="0"/>
            <a:chExt cx="2286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45CDF-EA93-134D-B504-A522F08E8F3D}"/>
                </a:ext>
              </a:extLst>
            </p:cNvPr>
            <p:cNvSpPr/>
            <p:nvPr userDrawn="1"/>
          </p:nvSpPr>
          <p:spPr>
            <a:xfrm>
              <a:off x="3429000" y="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AC84F8-E839-CA43-A60E-B83570C53937}"/>
                </a:ext>
              </a:extLst>
            </p:cNvPr>
            <p:cNvSpPr/>
            <p:nvPr userDrawn="1"/>
          </p:nvSpPr>
          <p:spPr>
            <a:xfrm>
              <a:off x="3429000" y="457200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69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F6C17C8-51A5-284E-8E96-266EA70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Full page image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088D9D9-CB9E-2F46-A0E3-379EAB6216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467" y="0"/>
            <a:ext cx="1220046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ext Placeholder 2" descr="Text box with instruction on how to add a full slide image. Delete this box from slide">
            <a:extLst>
              <a:ext uri="{FF2B5EF4-FFF2-40B4-BE49-F238E27FC236}">
                <a16:creationId xmlns:a16="http://schemas.microsoft.com/office/drawing/2014/main" id="{78A0F6EB-7578-CC42-82B5-AFD3AB11F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592263"/>
            <a:ext cx="5545138" cy="1393825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864000" indent="0">
              <a:buNone/>
              <a:defRPr/>
            </a:lvl3pPr>
            <a:lvl4pPr marL="0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Use this slide for full slide images. </a:t>
            </a:r>
            <a:br>
              <a:rPr lang="en-US"/>
            </a:br>
            <a:r>
              <a:rPr lang="en-US"/>
              <a:t>Click on icon to add image. </a:t>
            </a:r>
            <a:br>
              <a:rPr lang="en-US"/>
            </a:br>
            <a:r>
              <a:rPr lang="en-US"/>
              <a:t>Delete this box.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C82FC-975C-A949-B807-58A6D2759D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467" y="6220048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/>
              <a:t> Image credit</a:t>
            </a:r>
            <a:br>
              <a:rPr lang="en-US"/>
            </a:br>
            <a:r>
              <a:rPr lang="en-US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16929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– thank you and contact detai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AA1D43C-71F1-9D4B-BD31-C7E5E8F2A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3429000"/>
            <a:ext cx="2699188" cy="8431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 you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882B2-221E-724F-B8AA-2F0E5363E18D}"/>
              </a:ext>
            </a:extLst>
          </p:cNvPr>
          <p:cNvSpPr txBox="1"/>
          <p:nvPr userDrawn="1"/>
        </p:nvSpPr>
        <p:spPr>
          <a:xfrm>
            <a:off x="9012237" y="5610903"/>
            <a:ext cx="2700337" cy="515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2400" b="1" err="1">
                <a:solidFill>
                  <a:schemeClr val="bg1"/>
                </a:solidFill>
              </a:rPr>
              <a:t>arts.ac.uk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91515-FC5A-7B45-B827-6D443E93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A9BEBF17-AA8F-E149-BB46-2622BB67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>
          <a:xfrm>
            <a:off x="461227" y="6167889"/>
            <a:ext cx="872426" cy="4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dark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92047F7-4CA0-5744-9AC1-E8B42A808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introduction text, chapter break or statement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45485254-EAB3-1941-9FF6-8945634D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>
          <a:xfrm>
            <a:off x="461227" y="6167889"/>
            <a:ext cx="872426" cy="45470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BEFAC4-F7AD-C24D-BE28-358262C7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F97D54-560C-9749-BD60-0BBA622B5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9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light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ED10ED7-0D2C-2B42-B172-79A652121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introduction text, chapter break or statement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Logo">
            <a:extLst>
              <a:ext uri="{FF2B5EF4-FFF2-40B4-BE49-F238E27FC236}">
                <a16:creationId xmlns:a16="http://schemas.microsoft.com/office/drawing/2014/main" id="{482C7099-A104-384F-BDA9-BD7D2989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A17EA1-5116-8F40-8702-D94B6BF3A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408155-3457-2846-9BCF-11FB56DCF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9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7DE77F0-5E8F-F445-AB32-F3073626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36DDD88-F5A8-0D44-B7D8-EAAB62AC4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8388349" cy="43576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68CFC-6AEF-D744-A23B-B3F7B1CC1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Logo">
            <a:extLst>
              <a:ext uri="{FF2B5EF4-FFF2-40B4-BE49-F238E27FC236}">
                <a16:creationId xmlns:a16="http://schemas.microsoft.com/office/drawing/2014/main" id="{565EDE85-0F86-2143-AD89-1533A6A7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44053C-E493-6C4D-9CEF-16DB2081F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3710B7-7EB9-FA45-A0FE-45B36484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22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2" spcCol="7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9F18A-DC93-8D43-B5EA-B3DEB27C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66794262-2DF4-C04A-8D7B-C6A41AB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999A4BE-B528-B04B-85B9-C6C5491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507F58-E567-5F48-A2BB-D93CE6CA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79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3" spcCol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6CFDA8-D52D-404B-9F32-67F3F898B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66794262-2DF4-C04A-8D7B-C6A41AB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CFFB53-9114-8B44-A6EB-A212D0D24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9C99F5-47F2-ED4E-A070-12B5B7C3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97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EFA127-AF66-DF47-AE0A-5AE59DEEA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BF9F6A-185E-D049-AB08-15D7583E1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5520573" cy="43576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11" descr="Add chart, table or image here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1251" y="1592262"/>
            <a:ext cx="5520267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D6696-3FA5-8E4E-B7A1-26C67A1C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Logo">
            <a:extLst>
              <a:ext uri="{FF2B5EF4-FFF2-40B4-BE49-F238E27FC236}">
                <a16:creationId xmlns:a16="http://schemas.microsoft.com/office/drawing/2014/main" id="{4155C6A9-3B61-AD46-82C6-D6E49C91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FE6DA1-D5C2-9742-9034-655CED407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C3FEA33-AC9B-6043-9DDD-CE162D572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</p:spTree>
    <p:extLst>
      <p:ext uri="{BB962C8B-B14F-4D97-AF65-F5344CB8AC3E}">
        <p14:creationId xmlns:p14="http://schemas.microsoft.com/office/powerpoint/2010/main" val="45693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77F893-67C0-CE4F-A59D-E2C0A7A45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F15A368-1733-764C-B16B-70BDFCDA4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725E32CE-9DAF-8843-B91B-5FF1BEC40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462898" y="6170212"/>
            <a:ext cx="867454" cy="45636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998" y="1602535"/>
            <a:ext cx="6479602" cy="434741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3" descr="Add image here"/>
          <p:cNvSpPr>
            <a:spLocks noGrp="1"/>
          </p:cNvSpPr>
          <p:nvPr>
            <p:ph type="pic" sz="quarter" idx="10"/>
          </p:nvPr>
        </p:nvSpPr>
        <p:spPr>
          <a:xfrm>
            <a:off x="8075613" y="1602536"/>
            <a:ext cx="3636387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3" descr="Add image here or remove placeholder box if not required">
            <a:extLst>
              <a:ext uri="{FF2B5EF4-FFF2-40B4-BE49-F238E27FC236}">
                <a16:creationId xmlns:a16="http://schemas.microsoft.com/office/drawing/2014/main" id="{856F6CC8-311C-B64C-8916-5A1222AAA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5613" y="3843729"/>
            <a:ext cx="3636000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1FF65-03E8-8A49-B200-30B7E9B5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FCB8051-DAAA-514B-972B-6B1708BD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848389-282B-0C4B-90ED-D81CEE670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53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9DCB-2F53-A44C-9480-CDBE29F0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Presentation Title [To change text: Insert &gt; Header and Footer]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75" y="159788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098" r:id="rId2"/>
    <p:sldLayoutId id="2147484093" r:id="rId3"/>
    <p:sldLayoutId id="2147484176" r:id="rId4"/>
    <p:sldLayoutId id="2147484175" r:id="rId5"/>
    <p:sldLayoutId id="2147484073" r:id="rId6"/>
    <p:sldLayoutId id="2147484177" r:id="rId7"/>
    <p:sldLayoutId id="2147484174" r:id="rId8"/>
    <p:sldLayoutId id="2147484094" r:id="rId9"/>
    <p:sldLayoutId id="2147484062" r:id="rId10"/>
    <p:sldLayoutId id="2147484095" r:id="rId11"/>
    <p:sldLayoutId id="2147484182" r:id="rId12"/>
    <p:sldLayoutId id="2147484178" r:id="rId13"/>
    <p:sldLayoutId id="2147484179" r:id="rId14"/>
    <p:sldLayoutId id="2147484180" r:id="rId15"/>
    <p:sldLayoutId id="2147484181" r:id="rId16"/>
    <p:sldLayoutId id="2147484074" r:id="rId17"/>
    <p:sldLayoutId id="2147484075" r:id="rId18"/>
    <p:sldLayoutId id="2147484097" r:id="rId19"/>
    <p:sldLayoutId id="2147484082" r:id="rId20"/>
    <p:sldLayoutId id="214748417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1"/>
        </a:buClr>
        <a:buSzPct val="80000"/>
        <a:buFont typeface="Wingdings 2" panose="05020102010507070707" pitchFamily="18" charset="2"/>
        <a:buChar char="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Tx/>
        <a:buSzPct val="80000"/>
        <a:buFont typeface="Wingdings 2" panose="05020102010507070707" pitchFamily="18" charset="2"/>
        <a:buChar char="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432000" algn="l" defTabSz="1260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b="1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824" userDrawn="1">
          <p15:clr>
            <a:srgbClr val="F26B43"/>
          </p15:clr>
        </p15:guide>
        <p15:guide id="6" pos="914" userDrawn="1">
          <p15:clr>
            <a:srgbClr val="F26B43"/>
          </p15:clr>
        </p15:guide>
        <p15:guide id="7" pos="1413" userDrawn="1">
          <p15:clr>
            <a:srgbClr val="F26B43"/>
          </p15:clr>
        </p15:guide>
        <p15:guide id="8" pos="1504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2094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683" userDrawn="1">
          <p15:clr>
            <a:srgbClr val="F26B43"/>
          </p15:clr>
        </p15:guide>
        <p15:guide id="13" pos="3205" userDrawn="1">
          <p15:clr>
            <a:srgbClr val="F26B43"/>
          </p15:clr>
        </p15:guide>
        <p15:guide id="14" pos="3296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3885" userDrawn="1">
          <p15:clr>
            <a:srgbClr val="F26B43"/>
          </p15:clr>
        </p15:guide>
        <p15:guide id="17" pos="4384" userDrawn="1">
          <p15:clr>
            <a:srgbClr val="F26B43"/>
          </p15:clr>
        </p15:guide>
        <p15:guide id="18" pos="4475" userDrawn="1">
          <p15:clr>
            <a:srgbClr val="F26B43"/>
          </p15:clr>
        </p15:guide>
        <p15:guide id="19" pos="4997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86" userDrawn="1">
          <p15:clr>
            <a:srgbClr val="F26B43"/>
          </p15:clr>
        </p15:guide>
        <p15:guide id="22" pos="5677" userDrawn="1">
          <p15:clr>
            <a:srgbClr val="F26B43"/>
          </p15:clr>
        </p15:guide>
        <p15:guide id="23" pos="6176" userDrawn="1">
          <p15:clr>
            <a:srgbClr val="F26B43"/>
          </p15:clr>
        </p15:guide>
        <p15:guide id="24" pos="6267" userDrawn="1">
          <p15:clr>
            <a:srgbClr val="F26B43"/>
          </p15:clr>
        </p15:guide>
        <p15:guide id="25" pos="6766" userDrawn="1">
          <p15:clr>
            <a:srgbClr val="F26B43"/>
          </p15:clr>
        </p15:guide>
        <p15:guide id="26" pos="6856" userDrawn="1">
          <p15:clr>
            <a:srgbClr val="F26B43"/>
          </p15:clr>
        </p15:guide>
        <p15:guide id="27" orient="horz" pos="1003" userDrawn="1">
          <p15:clr>
            <a:srgbClr val="F26B43"/>
          </p15:clr>
        </p15:guide>
        <p15:guide id="28" orient="horz" pos="3748" userDrawn="1">
          <p15:clr>
            <a:srgbClr val="F26B43"/>
          </p15:clr>
        </p15:guide>
        <p15:guide id="29" orient="horz" pos="686" userDrawn="1">
          <p15:clr>
            <a:srgbClr val="F26B43"/>
          </p15:clr>
        </p15:guide>
        <p15:guide id="30" orient="horz" pos="4156" userDrawn="1">
          <p15:clr>
            <a:srgbClr val="F26B43"/>
          </p15:clr>
        </p15:guide>
        <p15:guide id="31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.ac.uk/study-at-ual/short-cours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25_31107BBD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D_5C48CCA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23_8600D7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alshortcourses@arts.ac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19CE55-C142-8171-FC2A-5B4C537EB2B5}"/>
              </a:ext>
            </a:extLst>
          </p:cNvPr>
          <p:cNvSpPr/>
          <p:nvPr/>
        </p:nvSpPr>
        <p:spPr>
          <a:xfrm>
            <a:off x="3770586" y="144517"/>
            <a:ext cx="4295522" cy="6264584"/>
          </a:xfrm>
          <a:prstGeom prst="rect">
            <a:avLst/>
          </a:prstGeom>
          <a:solidFill>
            <a:srgbClr val="191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6081A-EA5A-C30B-DFFC-D49567B5F657}"/>
              </a:ext>
            </a:extLst>
          </p:cNvPr>
          <p:cNvSpPr txBox="1"/>
          <p:nvPr/>
        </p:nvSpPr>
        <p:spPr>
          <a:xfrm>
            <a:off x="1635266" y="3060474"/>
            <a:ext cx="892033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>
                <a:solidFill>
                  <a:schemeClr val="bg1"/>
                </a:solidFill>
                <a:cs typeface="Arial"/>
              </a:rPr>
              <a:t>Short Courses Student Induction</a:t>
            </a:r>
            <a:endParaRPr lang="en-US" sz="480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8841179-29C2-CEA1-B556-6E602CEC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2" y="189437"/>
            <a:ext cx="2500601" cy="8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>
                <a:cs typeface="Arial"/>
              </a:rPr>
              <a:t>More courses available!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9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82824" y="2209126"/>
            <a:ext cx="8299730" cy="1646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Check out the other short courses we offer: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  <a:hlinkClick r:id="rId3"/>
              </a:rPr>
              <a:t>https://www.arts.ac.uk/study-at-ual/short-courses</a:t>
            </a:r>
            <a:endParaRPr lang="en-US">
              <a:cs typeface="Arial"/>
            </a:endParaRPr>
          </a:p>
          <a:p>
            <a:endParaRPr lang="en-US" sz="2400">
              <a:cs typeface="Arial"/>
            </a:endParaRP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8" name="Picture 7" descr="A cartoon of a couple of people&#10;&#10;Description automatically generated">
            <a:extLst>
              <a:ext uri="{FF2B5EF4-FFF2-40B4-BE49-F238E27FC236}">
                <a16:creationId xmlns:a16="http://schemas.microsoft.com/office/drawing/2014/main" id="{04DE2032-AE27-6D48-6FD2-A5A07092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674" y="2054772"/>
            <a:ext cx="2917032" cy="37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0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 dirty="0">
                <a:cs typeface="Arial"/>
              </a:rPr>
              <a:t>Stay in touch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10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5ED3B4-3D6E-E5A2-FED3-F0463D985ADD}"/>
              </a:ext>
            </a:extLst>
          </p:cNvPr>
          <p:cNvSpPr txBox="1"/>
          <p:nvPr/>
        </p:nvSpPr>
        <p:spPr>
          <a:xfrm>
            <a:off x="483080" y="2409645"/>
            <a:ext cx="658914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Segoe UI"/>
              </a:rPr>
              <a:t>Scan the QR code to sign up to our mailing list and hear more about our courses and industry updates!</a:t>
            </a:r>
            <a:endParaRPr lang="en-US"/>
          </a:p>
        </p:txBody>
      </p:sp>
      <p:pic>
        <p:nvPicPr>
          <p:cNvPr id="12" name="Picture 11" descr="A person holding a cell phone&#10;&#10;Description automatically generated">
            <a:extLst>
              <a:ext uri="{FF2B5EF4-FFF2-40B4-BE49-F238E27FC236}">
                <a16:creationId xmlns:a16="http://schemas.microsoft.com/office/drawing/2014/main" id="{48C3034C-1078-07ED-2DB9-D6D4B609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608" y="2960209"/>
            <a:ext cx="2332367" cy="3058244"/>
          </a:xfrm>
          <a:prstGeom prst="rect">
            <a:avLst/>
          </a:prstGeom>
        </p:spPr>
      </p:pic>
      <p:pic>
        <p:nvPicPr>
          <p:cNvPr id="13" name="Picture 1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DBBE9B6-99DD-D254-A09B-28750BE9C0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31" b="2745"/>
          <a:stretch/>
        </p:blipFill>
        <p:spPr>
          <a:xfrm>
            <a:off x="6942827" y="2004204"/>
            <a:ext cx="1598951" cy="1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>
                <a:cs typeface="Arial"/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10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pic>
        <p:nvPicPr>
          <p:cNvPr id="8" name="Picture 7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10863721-67EC-AC77-8A10-CDD92691E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9" t="7123" r="415" b="24077"/>
          <a:stretch/>
        </p:blipFill>
        <p:spPr>
          <a:xfrm>
            <a:off x="1262006" y="1021760"/>
            <a:ext cx="9667414" cy="50652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D585CB-1515-B464-3C42-A7CEFB1F597F}"/>
              </a:ext>
            </a:extLst>
          </p:cNvPr>
          <p:cNvSpPr/>
          <p:nvPr/>
        </p:nvSpPr>
        <p:spPr>
          <a:xfrm>
            <a:off x="1379360" y="3529013"/>
            <a:ext cx="3392665" cy="2557970"/>
          </a:xfrm>
          <a:prstGeom prst="rect">
            <a:avLst/>
          </a:prstGeom>
          <a:solidFill>
            <a:srgbClr val="EFE4D0"/>
          </a:solidFill>
          <a:ln>
            <a:solidFill>
              <a:srgbClr val="EFE4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A83A5-3ABE-5329-6045-510DB7D7425F}"/>
              </a:ext>
            </a:extLst>
          </p:cNvPr>
          <p:cNvSpPr txBox="1"/>
          <p:nvPr/>
        </p:nvSpPr>
        <p:spPr>
          <a:xfrm>
            <a:off x="1469611" y="3641909"/>
            <a:ext cx="4175245" cy="17198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submitting your feedback, you are in for a chance to win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free Graded Awards Short Course or 'Not Just a Shop' vouchers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38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48123"/>
            <a:ext cx="11232000" cy="72000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978617"/>
            <a:ext cx="11232574" cy="5005050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Classroom etiquette</a:t>
            </a:r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Health and safety</a:t>
            </a:r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Fire exits</a:t>
            </a:r>
            <a:endParaRPr lang="en-US" dirty="0"/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Smoking </a:t>
            </a:r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Toilets</a:t>
            </a:r>
            <a:endParaRPr lang="en-US" dirty="0"/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Social media</a:t>
            </a:r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Customer service</a:t>
            </a:r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More courses available</a:t>
            </a:r>
          </a:p>
          <a:p>
            <a:pPr marL="431800" indent="-431800">
              <a:buNone/>
            </a:pPr>
            <a:r>
              <a:rPr lang="en-US" dirty="0">
                <a:ea typeface="+mn-lt"/>
                <a:cs typeface="+mn-lt"/>
              </a:rPr>
              <a:t>Feedback – prize! </a:t>
            </a:r>
            <a:endParaRPr lang="en-US" dirty="0"/>
          </a:p>
          <a:p>
            <a:pPr marL="431800" indent="-43180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</a:t>
            </a:fld>
            <a:r>
              <a:rPr lang="en-GB"/>
              <a:t> 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pic>
        <p:nvPicPr>
          <p:cNvPr id="9" name="Picture 8" descr="A cartoon of a person hugging a basket&#10;&#10;Description automatically generated">
            <a:extLst>
              <a:ext uri="{FF2B5EF4-FFF2-40B4-BE49-F238E27FC236}">
                <a16:creationId xmlns:a16="http://schemas.microsoft.com/office/drawing/2014/main" id="{4FBAE3F4-3342-61EE-5F53-A143F5609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79" y="2100755"/>
            <a:ext cx="1476208" cy="38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4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Classroom etiquette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3</a:t>
            </a:r>
            <a:endParaRPr lang="en-GB"/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76081" y="1507816"/>
            <a:ext cx="8399440" cy="46012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Please leave the rooms as you find them and throw away any rubbish you create</a:t>
            </a:r>
          </a:p>
          <a:p>
            <a:endParaRPr lang="en-US" sz="2400">
              <a:latin typeface="Arial"/>
              <a:cs typeface="Arial"/>
            </a:endParaRPr>
          </a:p>
          <a:p>
            <a:r>
              <a:rPr lang="en-US" sz="2400">
                <a:ea typeface="+mn-lt"/>
                <a:cs typeface="+mn-lt"/>
              </a:rPr>
              <a:t>Please do not eat in the classroom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Water in a sealed bottle is permitted, this can be filled up at the nearest water point, and your tutor can point out where this is</a:t>
            </a: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There is no access to the classrooms or workshops after class, but you are welcome to use the library or communal areas</a:t>
            </a:r>
            <a:endParaRPr lang="en-US">
              <a:ea typeface="+mn-lt"/>
              <a:cs typeface="+mn-lt"/>
            </a:endParaRP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8" name="Picture 7" descr="A cartoon of a person&amp;#39;s outfit&#10;&#10;Description automatically generated">
            <a:extLst>
              <a:ext uri="{FF2B5EF4-FFF2-40B4-BE49-F238E27FC236}">
                <a16:creationId xmlns:a16="http://schemas.microsoft.com/office/drawing/2014/main" id="{88E4509C-1034-A307-2936-039C2FF0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244" y="1848775"/>
            <a:ext cx="175869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Health and safety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4</a:t>
            </a:r>
            <a:endParaRPr lang="en-GB"/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76081" y="1784294"/>
            <a:ext cx="7348916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Please follow instructions given to you by your tutor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Always ask your tutor if you are unsure of what to do or if you are concerned something might be dangerous</a:t>
            </a:r>
            <a:endParaRPr lang="en-US">
              <a:ea typeface="+mn-lt"/>
              <a:cs typeface="+mn-lt"/>
            </a:endParaRP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8" name="Picture 7" descr="A person and person in a dress&#10;&#10;Description automatically generated">
            <a:extLst>
              <a:ext uri="{FF2B5EF4-FFF2-40B4-BE49-F238E27FC236}">
                <a16:creationId xmlns:a16="http://schemas.microsoft.com/office/drawing/2014/main" id="{49C55E20-0649-D637-CDF1-46D6C794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60" y="2491606"/>
            <a:ext cx="3204867" cy="33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Fire exits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5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82824" y="1986595"/>
            <a:ext cx="7348916" cy="1646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If there is a Fire, Please leave the building via the nearest exit - don’t stop for your things, and follow instructions given by fire wardens</a:t>
            </a:r>
            <a:endParaRPr lang="en-US">
              <a:ea typeface="+mn-lt"/>
              <a:cs typeface="+mn-lt"/>
            </a:endParaRP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8" name="Picture 7" descr="A cartoon of a person drawing&#10;&#10;Description automatically generated">
            <a:extLst>
              <a:ext uri="{FF2B5EF4-FFF2-40B4-BE49-F238E27FC236}">
                <a16:creationId xmlns:a16="http://schemas.microsoft.com/office/drawing/2014/main" id="{C2622001-00F2-0A03-863D-E491521B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204" y="2180802"/>
            <a:ext cx="1644789" cy="362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Smoking</a:t>
            </a:r>
            <a:endParaRPr lang="en-US">
              <a:cs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6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82824" y="2209126"/>
            <a:ext cx="7348916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Arial"/>
              </a:rPr>
              <a:t>Smoking, including vaping, is not permitted on site</a:t>
            </a: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9" name="Picture 8" descr="A person holding a bunch of papers&#10;&#10;Description automatically generated">
            <a:extLst>
              <a:ext uri="{FF2B5EF4-FFF2-40B4-BE49-F238E27FC236}">
                <a16:creationId xmlns:a16="http://schemas.microsoft.com/office/drawing/2014/main" id="{EE2D13F9-0D47-7318-A6FA-3B34CC9D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95" y="2421773"/>
            <a:ext cx="3454090" cy="30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6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Toilets</a:t>
            </a:r>
            <a:endParaRPr lang="en-US">
              <a:cs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6</a:t>
            </a:r>
            <a:endParaRPr lang="en-US"/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82824" y="2209126"/>
            <a:ext cx="7348916" cy="538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Arial"/>
              </a:rPr>
              <a:t>Your tutor can tell you where your nearest toilets are</a:t>
            </a: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8" name="Picture 7" descr="A cartoon of a person hugging a person&#10;&#10;Description automatically generated">
            <a:extLst>
              <a:ext uri="{FF2B5EF4-FFF2-40B4-BE49-F238E27FC236}">
                <a16:creationId xmlns:a16="http://schemas.microsoft.com/office/drawing/2014/main" id="{BCBE1958-6D0C-7979-EBC4-D2B15019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014" y="2026327"/>
            <a:ext cx="1937642" cy="3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346" y="108071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  <a:p>
            <a:pPr marL="0" indent="0">
              <a:lnSpc>
                <a:spcPts val="2000"/>
              </a:lnSpc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 dirty="0"/>
              <a:t>Short Courses Induction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7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82824" y="1828126"/>
            <a:ext cx="7348916" cy="349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We love to repost student creations. Feel free to share your work on social media, use hashtags and tag @</a:t>
            </a:r>
            <a:r>
              <a:rPr lang="en-US" sz="2400" dirty="0" err="1"/>
              <a:t>ualshortcourses</a:t>
            </a:r>
            <a:r>
              <a:rPr lang="en-US" sz="2400" dirty="0"/>
              <a:t> on Instagram</a:t>
            </a:r>
            <a:endParaRPr lang="en-US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Please do not photograph or film other students or staff, or their work, without consent</a:t>
            </a:r>
            <a:endParaRPr lang="en-US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1100" dirty="0">
              <a:ea typeface="+mn-lt"/>
              <a:cs typeface="+mn-lt"/>
            </a:endParaRPr>
          </a:p>
        </p:txBody>
      </p:sp>
      <p:pic>
        <p:nvPicPr>
          <p:cNvPr id="9" name="Picture 8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A7DF807-CBFE-B9BB-3C43-D4F576539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65" b="4082"/>
          <a:stretch/>
        </p:blipFill>
        <p:spPr>
          <a:xfrm>
            <a:off x="7856187" y="1693854"/>
            <a:ext cx="1422507" cy="1451533"/>
          </a:xfrm>
          <a:prstGeom prst="rect">
            <a:avLst/>
          </a:prstGeom>
        </p:spPr>
      </p:pic>
      <p:pic>
        <p:nvPicPr>
          <p:cNvPr id="12" name="Picture 11" descr="A person holding a cell phone&#10;&#10;Description automatically generated">
            <a:extLst>
              <a:ext uri="{FF2B5EF4-FFF2-40B4-BE49-F238E27FC236}">
                <a16:creationId xmlns:a16="http://schemas.microsoft.com/office/drawing/2014/main" id="{0CC9FDC8-6130-36BF-28BE-1843395C6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955" y="3016800"/>
            <a:ext cx="2271407" cy="29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022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1CCE-FBBF-3B4C-8227-04D46F4C0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189734"/>
            <a:ext cx="11232000" cy="720000"/>
          </a:xfrm>
        </p:spPr>
        <p:txBody>
          <a:bodyPr/>
          <a:lstStyle/>
          <a:p>
            <a:r>
              <a:rPr lang="en-US"/>
              <a:t>Customer service </a:t>
            </a:r>
            <a:endParaRPr lang="en-US">
              <a:cs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53CE-F431-B749-84A0-98BEF95C44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248351"/>
            <a:ext cx="11232574" cy="4357688"/>
          </a:xfrm>
        </p:spPr>
        <p:txBody>
          <a:bodyPr vert="horz" wrap="square" lIns="0" tIns="0" rIns="0" bIns="0" numCol="2" spcCol="180000" rtlCol="0" anchor="t">
            <a:noAutofit/>
          </a:bodyPr>
          <a:lstStyle/>
          <a:p>
            <a:pPr marL="431800" indent="-43180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>
              <a:cs typeface="Arial"/>
            </a:endParaRPr>
          </a:p>
          <a:p>
            <a:pPr marL="0" indent="0">
              <a:lnSpc>
                <a:spcPts val="2000"/>
              </a:lnSpc>
              <a:buNone/>
            </a:pPr>
            <a:endParaRPr lang="en-US" b="1"/>
          </a:p>
          <a:p>
            <a:pPr marL="0" indent="0">
              <a:lnSpc>
                <a:spcPts val="2000"/>
              </a:lnSpc>
              <a:buNone/>
            </a:pPr>
            <a:endParaRPr lang="en-US"/>
          </a:p>
          <a:p>
            <a:pPr marL="0" indent="0">
              <a:lnSpc>
                <a:spcPts val="2000"/>
              </a:lnSpc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C997-1205-214F-8786-972347EF4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Short Courses Induction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7FB0-C7C8-014B-92DB-708ACCA2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>
                <a:cs typeface="Arial"/>
              </a:rPr>
              <a:t>8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894EEDE8-5633-68F5-2C7B-D7A1FEA5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79" y="6199011"/>
            <a:ext cx="1805165" cy="436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843FB-C929-DF21-5C62-A6504D974B2A}"/>
              </a:ext>
            </a:extLst>
          </p:cNvPr>
          <p:cNvSpPr txBox="1"/>
          <p:nvPr/>
        </p:nvSpPr>
        <p:spPr>
          <a:xfrm>
            <a:off x="482824" y="1417534"/>
            <a:ext cx="7901872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r>
              <a:rPr lang="en-US" sz="2400" dirty="0">
                <a:ea typeface="+mn-lt"/>
                <a:cs typeface="+mn-lt"/>
              </a:rPr>
              <a:t>Please ask your tutor if you have any questions about the course</a:t>
            </a:r>
            <a:endParaRPr lang="en-US" dirty="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Contact Customer services by email (or at reception at CSM) if you have any queries not about the course </a:t>
            </a:r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  <a:hlinkClick r:id="rId3"/>
              </a:rPr>
              <a:t>ualshortcourses@arts.ac.uk</a:t>
            </a:r>
            <a:endParaRPr lang="en-US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1100">
              <a:ea typeface="+mn-lt"/>
              <a:cs typeface="+mn-lt"/>
            </a:endParaRPr>
          </a:p>
        </p:txBody>
      </p:sp>
      <p:pic>
        <p:nvPicPr>
          <p:cNvPr id="8" name="Picture 7" descr="A cartoon of a person drawing on a canvas&#10;&#10;Description automatically generated">
            <a:extLst>
              <a:ext uri="{FF2B5EF4-FFF2-40B4-BE49-F238E27FC236}">
                <a16:creationId xmlns:a16="http://schemas.microsoft.com/office/drawing/2014/main" id="{C6DD0ACD-327E-F58F-E565-4E925BB42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467" y="2218677"/>
            <a:ext cx="2130387" cy="37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7436"/>
      </p:ext>
    </p:extLst>
  </p:cSld>
  <p:clrMapOvr>
    <a:masterClrMapping/>
  </p:clrMapOvr>
</p:sld>
</file>

<file path=ppt/theme/theme1.xml><?xml version="1.0" encoding="utf-8"?>
<a:theme xmlns:a="http://schemas.openxmlformats.org/drawingml/2006/main" name="UAL Theme">
  <a:themeElements>
    <a:clrScheme name="UAL">
      <a:dk1>
        <a:srgbClr val="000000"/>
      </a:dk1>
      <a:lt1>
        <a:srgbClr val="FFFFFF"/>
      </a:lt1>
      <a:dk2>
        <a:srgbClr val="FFD022"/>
      </a:dk2>
      <a:lt2>
        <a:srgbClr val="E71657"/>
      </a:lt2>
      <a:accent1>
        <a:srgbClr val="FF8500"/>
      </a:accent1>
      <a:accent2>
        <a:srgbClr val="9E65FB"/>
      </a:accent2>
      <a:accent3>
        <a:srgbClr val="20BCFF"/>
      </a:accent3>
      <a:accent4>
        <a:srgbClr val="1F4EDC"/>
      </a:accent4>
      <a:accent5>
        <a:srgbClr val="00C73E"/>
      </a:accent5>
      <a:accent6>
        <a:srgbClr val="19A3A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48BC8C4-8836-D34C-A710-F270EF85D1D1}" vid="{9D1847DD-EAA1-844B-81C4-374CEB763E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6FD8723CC5847A7FE7425C9B8BD82" ma:contentTypeVersion="12" ma:contentTypeDescription="Create a new document." ma:contentTypeScope="" ma:versionID="5c5645eea39d4a1e01d5af50e283fdd2">
  <xsd:schema xmlns:xsd="http://www.w3.org/2001/XMLSchema" xmlns:xs="http://www.w3.org/2001/XMLSchema" xmlns:p="http://schemas.microsoft.com/office/2006/metadata/properties" xmlns:ns2="8a4ba4df-95ed-4241-b54f-04803280e80d" xmlns:ns3="10f681cd-7b05-4387-997a-3889df02cc60" targetNamespace="http://schemas.microsoft.com/office/2006/metadata/properties" ma:root="true" ma:fieldsID="e0fae72e0dfc38515368dd092ff95479" ns2:_="" ns3:_="">
    <xsd:import namespace="8a4ba4df-95ed-4241-b54f-04803280e80d"/>
    <xsd:import namespace="10f681cd-7b05-4387-997a-3889df02c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a4df-95ed-4241-b54f-04803280e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81cd-7b05-4387-997a-3889df02c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92AD9-B980-4FE1-B267-4A29DB5123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C71C0E-110D-4433-9233-B4A830CD2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9317F-2F4A-42DE-A1C0-3B31ECAA102F}">
  <ds:schemaRefs>
    <ds:schemaRef ds:uri="10f681cd-7b05-4387-997a-3889df02cc60"/>
    <ds:schemaRef ds:uri="8a4ba4df-95ed-4241-b54f-04803280e8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UAL Theme</Template>
  <TotalTime>17</TotalTime>
  <Words>393</Words>
  <Application>Microsoft Macintosh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Wingdings 2</vt:lpstr>
      <vt:lpstr>UAL Theme</vt:lpstr>
      <vt:lpstr>PowerPoint Presentation</vt:lpstr>
      <vt:lpstr>Contents</vt:lpstr>
      <vt:lpstr>Classroom etiquette</vt:lpstr>
      <vt:lpstr>Health and safety</vt:lpstr>
      <vt:lpstr>Fire exits</vt:lpstr>
      <vt:lpstr>Smoking</vt:lpstr>
      <vt:lpstr>Toilets</vt:lpstr>
      <vt:lpstr>Social media</vt:lpstr>
      <vt:lpstr>Customer service </vt:lpstr>
      <vt:lpstr>More courses available!</vt:lpstr>
      <vt:lpstr>Stay in touch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Ozel Rowland</dc:creator>
  <cp:lastModifiedBy>Mimi Jones</cp:lastModifiedBy>
  <cp:revision>6</cp:revision>
  <dcterms:created xsi:type="dcterms:W3CDTF">2024-01-08T15:37:08Z</dcterms:created>
  <dcterms:modified xsi:type="dcterms:W3CDTF">2025-01-17T18:22:05Z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0x0101009CE6FD8723CC5847A7FE7425C9B8BD82</vt:lpwstr>
  </property>
</Properties>
</file>